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42FCC-85BA-4A44-BA6D-9E0F03A04F48}"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220483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42FCC-85BA-4A44-BA6D-9E0F03A04F48}"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368478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42FCC-85BA-4A44-BA6D-9E0F03A04F48}"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207985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42FCC-85BA-4A44-BA6D-9E0F03A04F48}"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418632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42FCC-85BA-4A44-BA6D-9E0F03A04F48}"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177264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542FCC-85BA-4A44-BA6D-9E0F03A04F48}"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361596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542FCC-85BA-4A44-BA6D-9E0F03A04F48}"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223864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542FCC-85BA-4A44-BA6D-9E0F03A04F48}"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388446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42FCC-85BA-4A44-BA6D-9E0F03A04F48}"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4042575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2FCC-85BA-4A44-BA6D-9E0F03A04F48}"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3658934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2FCC-85BA-4A44-BA6D-9E0F03A04F48}"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6C991-FC29-44D7-8DAF-27A1E9C95A7D}" type="slidenum">
              <a:rPr lang="en-US" smtClean="0"/>
              <a:t>‹#›</a:t>
            </a:fld>
            <a:endParaRPr lang="en-US"/>
          </a:p>
        </p:txBody>
      </p:sp>
    </p:spTree>
    <p:extLst>
      <p:ext uri="{BB962C8B-B14F-4D97-AF65-F5344CB8AC3E}">
        <p14:creationId xmlns:p14="http://schemas.microsoft.com/office/powerpoint/2010/main" val="294834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42FCC-85BA-4A44-BA6D-9E0F03A04F48}"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6C991-FC29-44D7-8DAF-27A1E9C95A7D}" type="slidenum">
              <a:rPr lang="en-US" smtClean="0"/>
              <a:t>‹#›</a:t>
            </a:fld>
            <a:endParaRPr lang="en-US"/>
          </a:p>
        </p:txBody>
      </p:sp>
    </p:spTree>
    <p:extLst>
      <p:ext uri="{BB962C8B-B14F-4D97-AF65-F5344CB8AC3E}">
        <p14:creationId xmlns:p14="http://schemas.microsoft.com/office/powerpoint/2010/main" val="475176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R</a:t>
            </a:r>
            <a:r>
              <a:rPr lang="en-US" b="1" dirty="0" smtClean="0">
                <a:latin typeface="Times New Roman" pitchFamily="18" charset="0"/>
                <a:cs typeface="Times New Roman" pitchFamily="18" charset="0"/>
              </a:rPr>
              <a:t>elationship between </a:t>
            </a:r>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ocial </a:t>
            </a:r>
            <a:r>
              <a:rPr lang="en-US" b="1" dirty="0">
                <a:latin typeface="Times New Roman" pitchFamily="18" charset="0"/>
                <a:cs typeface="Times New Roman" pitchFamily="18" charset="0"/>
              </a:rPr>
              <a:t>W</a:t>
            </a:r>
            <a:r>
              <a:rPr lang="en-US" b="1" dirty="0" smtClean="0">
                <a:latin typeface="Times New Roman" pitchFamily="18" charset="0"/>
                <a:cs typeface="Times New Roman" pitchFamily="18" charset="0"/>
              </a:rPr>
              <a:t>elfare and Social Work</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887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sz="2400" dirty="0" smtClean="0">
                <a:latin typeface="Times New Roman" pitchFamily="18" charset="0"/>
                <a:cs typeface="Times New Roman" pitchFamily="18" charset="0"/>
              </a:rPr>
              <a:t>According to Barker, 2003, “Social welfare is a nation’s system of programs, benefits, and services that help people meet those social, economic, educational, and health needs that are fundamental to the maintenance of society”.</a:t>
            </a:r>
          </a:p>
          <a:p>
            <a:pPr algn="just"/>
            <a:r>
              <a:rPr lang="en-US" sz="2400" dirty="0" smtClean="0">
                <a:latin typeface="Times New Roman" pitchFamily="18" charset="0"/>
                <a:cs typeface="Times New Roman" pitchFamily="18" charset="0"/>
              </a:rPr>
              <a:t>According to NASW(1973) Social work is the professional activity of helping individuals, families, groups, or communities enhance or restore their capacity for social functioning and for creating societal conditions favorable to this goal. Social work practice consists of the professional application of social work values, principles, and techniques to one or more of the following ends:</a:t>
            </a:r>
          </a:p>
          <a:p>
            <a:pPr algn="just"/>
            <a:r>
              <a:rPr lang="en-US" sz="2400" dirty="0" smtClean="0">
                <a:latin typeface="Times New Roman" pitchFamily="18" charset="0"/>
                <a:cs typeface="Times New Roman" pitchFamily="18" charset="0"/>
              </a:rPr>
              <a:t>Helping people obtain tangible services (e.g., those involving provision of food, housing, of income).</a:t>
            </a:r>
          </a:p>
          <a:p>
            <a:pPr algn="just"/>
            <a:r>
              <a:rPr lang="en-US" sz="2400" dirty="0" smtClean="0">
                <a:latin typeface="Times New Roman" pitchFamily="18" charset="0"/>
                <a:cs typeface="Times New Roman" pitchFamily="18" charset="0"/>
              </a:rPr>
              <a:t>Providing counseling and psychotherapy with individuals, families and groups.</a:t>
            </a:r>
          </a:p>
          <a:p>
            <a:pPr algn="just"/>
            <a:r>
              <a:rPr lang="en-US" sz="2400" dirty="0" smtClean="0">
                <a:latin typeface="Times New Roman" pitchFamily="18" charset="0"/>
                <a:cs typeface="Times New Roman" pitchFamily="18" charset="0"/>
              </a:rPr>
              <a:t>Helping communities or groups provide or improve social and health services.</a:t>
            </a:r>
          </a:p>
          <a:p>
            <a:pPr algn="just"/>
            <a:r>
              <a:rPr lang="en-US" sz="2400" dirty="0" smtClean="0">
                <a:latin typeface="Times New Roman" pitchFamily="18" charset="0"/>
                <a:cs typeface="Times New Roman" pitchFamily="18" charset="0"/>
              </a:rPr>
              <a:t>Participating in relevant legislative processes.</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525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R</a:t>
            </a:r>
            <a:r>
              <a:rPr lang="en-US" sz="2400" dirty="0" smtClean="0">
                <a:latin typeface="Times New Roman" pitchFamily="18" charset="0"/>
                <a:cs typeface="Times New Roman" pitchFamily="18" charset="0"/>
              </a:rPr>
              <a:t>eid (1995) describes social welfare as an “idea, that being one of a decent society that provides opportunities for work and human meaning, provides reasonable security from want and assault, promotes fairness and evaluation based on individual merit, and is economically productive and stable”.</a:t>
            </a:r>
          </a:p>
          <a:p>
            <a:pPr algn="just"/>
            <a:r>
              <a:rPr lang="en-US" sz="2400" dirty="0" smtClean="0">
                <a:latin typeface="Times New Roman" pitchFamily="18" charset="0"/>
                <a:cs typeface="Times New Roman" pitchFamily="18" charset="0"/>
              </a:rPr>
              <a:t>While according to Herbert Stroup “ Social work is the art of bringing various resources to bear on individual, group and community needs by application of a scientific method of helping people to help themselves”.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88438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2400" dirty="0" smtClean="0">
                <a:latin typeface="Times New Roman" pitchFamily="18" charset="0"/>
                <a:cs typeface="Times New Roman" pitchFamily="18" charset="0"/>
              </a:rPr>
              <a:t>Walter A. Friedlander has tried to draw the distinction between these terms. He says: “ Social Welfare is the organized system of social services and institutions, designed to aid individuals and groups to attain satisfying standards of life and health. </a:t>
            </a:r>
          </a:p>
          <a:p>
            <a:pPr algn="just"/>
            <a:r>
              <a:rPr lang="en-US" sz="2400" dirty="0" smtClean="0">
                <a:latin typeface="Times New Roman" pitchFamily="18" charset="0"/>
                <a:cs typeface="Times New Roman" pitchFamily="18" charset="0"/>
              </a:rPr>
              <a:t>It aims at personal and social relationships which permit individuals the development of their full capacities and the promotion of their well-being in harmony with the needs of their community.</a:t>
            </a:r>
          </a:p>
          <a:p>
            <a:pPr algn="just"/>
            <a:r>
              <a:rPr lang="en-US" sz="2400" dirty="0" smtClean="0">
                <a:latin typeface="Times New Roman" pitchFamily="18" charset="0"/>
                <a:cs typeface="Times New Roman" pitchFamily="18" charset="0"/>
              </a:rPr>
              <a:t>Whereas social work is a professional service, based upon scientific knowledge and skill in human relations, which assists individual, alone or in groups, to obtain social and personal satisfaction and independence. </a:t>
            </a:r>
          </a:p>
          <a:p>
            <a:pPr algn="just"/>
            <a:r>
              <a:rPr lang="en-US" sz="2400" dirty="0" smtClean="0">
                <a:latin typeface="Times New Roman" pitchFamily="18" charset="0"/>
                <a:cs typeface="Times New Roman" pitchFamily="18" charset="0"/>
              </a:rPr>
              <a:t>It is usually performed by a social agency or a related organization. The term ‘social welfare ’ has a broader implication than professional social work”.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1806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Social welfare, then, is a broad concept related to the general well-being of all people in a society. According to definitions of social welfare there are two dimensions:</a:t>
            </a:r>
          </a:p>
          <a:p>
            <a:pPr marL="514350" indent="-514350" algn="just">
              <a:buAutoNum type="arabicPeriod"/>
            </a:pPr>
            <a:r>
              <a:rPr lang="en-US" dirty="0" smtClean="0">
                <a:latin typeface="Times New Roman" pitchFamily="18" charset="0"/>
                <a:cs typeface="Times New Roman" pitchFamily="18" charset="0"/>
              </a:rPr>
              <a:t>What people get from society( in terms of programs, benefits, and services) and </a:t>
            </a:r>
          </a:p>
          <a:p>
            <a:pPr marL="514350" indent="-514350" algn="just">
              <a:buAutoNum type="arabicPeriod"/>
            </a:pPr>
            <a:r>
              <a:rPr lang="en-US" dirty="0" smtClean="0">
                <a:latin typeface="Times New Roman" pitchFamily="18" charset="0"/>
                <a:cs typeface="Times New Roman" pitchFamily="18" charset="0"/>
              </a:rPr>
              <a:t>How well needs (including social, economic, educational, and health) are being met. </a:t>
            </a:r>
          </a:p>
          <a:p>
            <a:pPr algn="just"/>
            <a:r>
              <a:rPr lang="en-US" dirty="0" smtClean="0">
                <a:latin typeface="Times New Roman" pitchFamily="18" charset="0"/>
                <a:cs typeface="Times New Roman" pitchFamily="18" charset="0"/>
              </a:rPr>
              <a:t>Social welfare is a more comprehensive term than social work.</a:t>
            </a:r>
          </a:p>
          <a:p>
            <a:pPr algn="just"/>
            <a:r>
              <a:rPr lang="en-US" dirty="0" smtClean="0">
                <a:latin typeface="Times New Roman" pitchFamily="18" charset="0"/>
                <a:cs typeface="Times New Roman" pitchFamily="18" charset="0"/>
              </a:rPr>
              <a:t>Social welfare encompasses social work.</a:t>
            </a:r>
          </a:p>
          <a:p>
            <a:pPr algn="just"/>
            <a:r>
              <a:rPr lang="en-US" dirty="0" smtClean="0">
                <a:latin typeface="Times New Roman" pitchFamily="18" charset="0"/>
                <a:cs typeface="Times New Roman" pitchFamily="18" charset="0"/>
              </a:rPr>
              <a:t>Social welfare and social work are primarily related at the level of practice.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32526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400" dirty="0" smtClean="0">
                <a:latin typeface="Times New Roman" pitchFamily="18" charset="0"/>
                <a:cs typeface="Times New Roman" pitchFamily="18" charset="0"/>
              </a:rPr>
              <a:t>References: </a:t>
            </a:r>
          </a:p>
          <a:p>
            <a:pPr marL="0" indent="0">
              <a:buNone/>
            </a:pPr>
            <a:r>
              <a:rPr lang="en-US" sz="1800" dirty="0" smtClean="0">
                <a:latin typeface="Times New Roman" pitchFamily="18" charset="0"/>
                <a:cs typeface="Times New Roman" pitchFamily="18" charset="0"/>
              </a:rPr>
              <a:t>Khalid</a:t>
            </a:r>
            <a:r>
              <a:rPr lang="en-US" sz="1800" dirty="0">
                <a:latin typeface="Times New Roman" pitchFamily="18" charset="0"/>
                <a:cs typeface="Times New Roman" pitchFamily="18" charset="0"/>
              </a:rPr>
              <a:t>, M. (2008). Social Work Theory and Practice: with special reference to </a:t>
            </a:r>
            <a:r>
              <a:rPr lang="en-US" sz="1800" dirty="0" smtClean="0">
                <a:latin typeface="Times New Roman" pitchFamily="18" charset="0"/>
                <a:cs typeface="Times New Roman" pitchFamily="18" charset="0"/>
              </a:rPr>
              <a:t>	Pakistan</a:t>
            </a:r>
            <a:r>
              <a:rPr lang="en-US" sz="1800" dirty="0">
                <a:latin typeface="Times New Roman" pitchFamily="18" charset="0"/>
                <a:cs typeface="Times New Roman" pitchFamily="18" charset="0"/>
              </a:rPr>
              <a:t>. (5</a:t>
            </a:r>
            <a:r>
              <a:rPr lang="en-US" sz="1800" baseline="30000" dirty="0">
                <a:latin typeface="Times New Roman" pitchFamily="18" charset="0"/>
                <a:cs typeface="Times New Roman" pitchFamily="18" charset="0"/>
              </a:rPr>
              <a:t>th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ed</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Kifayat</a:t>
            </a:r>
            <a:r>
              <a:rPr lang="en-US" sz="1800" dirty="0">
                <a:latin typeface="Times New Roman" pitchFamily="18" charset="0"/>
                <a:cs typeface="Times New Roman" pitchFamily="18" charset="0"/>
              </a:rPr>
              <a:t> Academy, </a:t>
            </a:r>
            <a:r>
              <a:rPr lang="en-US" sz="1800" dirty="0" smtClean="0">
                <a:latin typeface="Times New Roman" pitchFamily="18" charset="0"/>
                <a:cs typeface="Times New Roman" pitchFamily="18" charset="0"/>
              </a:rPr>
              <a:t>Lahore</a:t>
            </a:r>
          </a:p>
          <a:p>
            <a:pPr marL="0" indent="0">
              <a:buNone/>
            </a:pPr>
            <a:r>
              <a:rPr lang="en-US" sz="1800" dirty="0" err="1" smtClean="0">
                <a:latin typeface="Times New Roman" pitchFamily="18" charset="0"/>
                <a:cs typeface="Times New Roman" pitchFamily="18" charset="0"/>
              </a:rPr>
              <a:t>Zastrow</a:t>
            </a:r>
            <a:r>
              <a:rPr lang="en-US" sz="1800" dirty="0" smtClean="0">
                <a:latin typeface="Times New Roman" pitchFamily="18" charset="0"/>
                <a:cs typeface="Times New Roman" pitchFamily="18" charset="0"/>
              </a:rPr>
              <a:t>, C. (2000). Introduction to social work and social welfare. (7</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ed</a:t>
            </a:r>
            <a:r>
              <a:rPr lang="en-US" sz="1800" dirty="0" smtClean="0">
                <a:latin typeface="Times New Roman" pitchFamily="18" charset="0"/>
                <a:cs typeface="Times New Roman" pitchFamily="18" charset="0"/>
              </a:rPr>
              <a:t>). </a:t>
            </a:r>
            <a:r>
              <a:rPr lang="en-US" sz="1800" smtClean="0">
                <a:latin typeface="Times New Roman" pitchFamily="18" charset="0"/>
                <a:cs typeface="Times New Roman" pitchFamily="18" charset="0"/>
              </a:rPr>
              <a:t>Wadsworth, 	US</a:t>
            </a:r>
            <a:endParaRPr lang="en-US" sz="1800" dirty="0">
              <a:latin typeface="Times New Roman" pitchFamily="18" charset="0"/>
              <a:cs typeface="Times New Roman" pitchFamily="18" charset="0"/>
            </a:endParaRPr>
          </a:p>
          <a:p>
            <a:endParaRPr lang="en-US" sz="1800" dirty="0"/>
          </a:p>
        </p:txBody>
      </p:sp>
    </p:spTree>
    <p:extLst>
      <p:ext uri="{BB962C8B-B14F-4D97-AF65-F5344CB8AC3E}">
        <p14:creationId xmlns:p14="http://schemas.microsoft.com/office/powerpoint/2010/main" val="2612658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508</Words>
  <Application>Microsoft Office PowerPoint</Application>
  <PresentationFormat>On-screen Show (4:3)</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Relationship between Social Welfare and Social Work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Social Welfare and Social Work</dc:title>
  <dc:creator>rto</dc:creator>
  <cp:lastModifiedBy>Abdul Rehman</cp:lastModifiedBy>
  <cp:revision>7</cp:revision>
  <dcterms:created xsi:type="dcterms:W3CDTF">2020-04-24T11:48:05Z</dcterms:created>
  <dcterms:modified xsi:type="dcterms:W3CDTF">2020-04-25T15:58:42Z</dcterms:modified>
</cp:coreProperties>
</file>